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257" r:id="rId5"/>
    <p:sldId id="268" r:id="rId6"/>
    <p:sldId id="267" r:id="rId7"/>
    <p:sldId id="284" r:id="rId8"/>
    <p:sldId id="273" r:id="rId9"/>
    <p:sldId id="270" r:id="rId10"/>
    <p:sldId id="259" r:id="rId11"/>
    <p:sldId id="276" r:id="rId12"/>
    <p:sldId id="277" r:id="rId13"/>
    <p:sldId id="279" r:id="rId14"/>
    <p:sldId id="261" r:id="rId15"/>
    <p:sldId id="282" r:id="rId16"/>
    <p:sldId id="275" r:id="rId17"/>
    <p:sldId id="263" r:id="rId18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79" autoAdjust="0"/>
    <p:restoredTop sz="94660"/>
  </p:normalViewPr>
  <p:slideViewPr>
    <p:cSldViewPr>
      <p:cViewPr>
        <p:scale>
          <a:sx n="80" d="100"/>
          <a:sy n="80" d="100"/>
        </p:scale>
        <p:origin x="56" y="20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7942A0-B7D2-4B14-8FEA-55FC702F5BE7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95A5E99-E976-4550-8F80-53CC813F2F5A}">
      <dgm:prSet phldrT="[Text]"/>
      <dgm:spPr>
        <a:gradFill rotWithShape="0">
          <a:gsLst>
            <a:gs pos="0">
              <a:srgbClr val="703000"/>
            </a:gs>
            <a:gs pos="50000">
              <a:srgbClr val="A44A00"/>
            </a:gs>
            <a:gs pos="70000">
              <a:srgbClr val="BC5500"/>
            </a:gs>
            <a:gs pos="100000">
              <a:srgbClr val="F26D00"/>
            </a:gs>
          </a:gsLst>
        </a:gradFill>
      </dgm:spPr>
      <dgm:t>
        <a:bodyPr/>
        <a:lstStyle/>
        <a:p>
          <a:r>
            <a:rPr lang="en-US" dirty="0"/>
            <a:t>A) Linear Regression: Tested for baseline interpretability.</a:t>
          </a:r>
        </a:p>
      </dgm:t>
      <dgm:extLst>
        <a:ext uri="{E40237B7-FDA0-4F09-8148-C483321AD2D9}">
          <dgm14:cNvPr xmlns:dgm14="http://schemas.microsoft.com/office/drawing/2010/diagram" id="0" name="" descr="Staggered process showing 3 tasks arranged one below the other and two downward pointing arrows are used to indicate progression from first task to second task and second task to third task."/>
        </a:ext>
      </dgm:extLst>
    </dgm:pt>
    <dgm:pt modelId="{03339A0D-5DC0-4B29-8353-C5AEBFD4DE86}" type="parTrans" cxnId="{D1A4D8E6-F04E-4AB1-8D0C-63DC7AB1E81F}">
      <dgm:prSet/>
      <dgm:spPr/>
      <dgm:t>
        <a:bodyPr/>
        <a:lstStyle/>
        <a:p>
          <a:endParaRPr lang="en-US"/>
        </a:p>
      </dgm:t>
    </dgm:pt>
    <dgm:pt modelId="{8877691F-1B60-4485-9174-DDEC7EE68B70}" type="sibTrans" cxnId="{D1A4D8E6-F04E-4AB1-8D0C-63DC7AB1E81F}">
      <dgm:prSet/>
      <dgm:spPr/>
      <dgm:t>
        <a:bodyPr/>
        <a:lstStyle/>
        <a:p>
          <a:endParaRPr lang="en-US"/>
        </a:p>
      </dgm:t>
    </dgm:pt>
    <dgm:pt modelId="{8EC937D8-BD76-4A12-A3E5-900D5C1E2E05}">
      <dgm:prSet phldrT="[Text]"/>
      <dgm:spPr/>
      <dgm:t>
        <a:bodyPr/>
        <a:lstStyle/>
        <a:p>
          <a:r>
            <a:rPr lang="en-US" dirty="0"/>
            <a:t>B) Random Forest: Leveraged for feature importance and non-linear relationships.</a:t>
          </a:r>
        </a:p>
      </dgm:t>
    </dgm:pt>
    <dgm:pt modelId="{8265EE85-9851-494E-A6D3-1CDACE947DF3}" type="parTrans" cxnId="{43DC8383-AEE5-490C-A8E5-1F216F2B8FE6}">
      <dgm:prSet/>
      <dgm:spPr/>
      <dgm:t>
        <a:bodyPr/>
        <a:lstStyle/>
        <a:p>
          <a:endParaRPr lang="en-US"/>
        </a:p>
      </dgm:t>
    </dgm:pt>
    <dgm:pt modelId="{B3EFD4A5-9FA1-4ABE-B722-05162509509B}" type="sibTrans" cxnId="{43DC8383-AEE5-490C-A8E5-1F216F2B8FE6}">
      <dgm:prSet/>
      <dgm:spPr/>
      <dgm:t>
        <a:bodyPr/>
        <a:lstStyle/>
        <a:p>
          <a:endParaRPr lang="en-US"/>
        </a:p>
      </dgm:t>
    </dgm:pt>
    <dgm:pt modelId="{7133ECF5-4190-4604-AA2F-03C9A0A9210F}">
      <dgm:prSet phldrT="[Text]"/>
      <dgm:spPr>
        <a:gradFill rotWithShape="0">
          <a:gsLst>
            <a:gs pos="0">
              <a:srgbClr val="394404"/>
            </a:gs>
            <a:gs pos="50000">
              <a:srgbClr val="5F6F0F"/>
            </a:gs>
            <a:gs pos="70000">
              <a:srgbClr val="65741A"/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</a:gradFill>
      </dgm:spPr>
      <dgm:t>
        <a:bodyPr/>
        <a:lstStyle/>
        <a:p>
          <a:r>
            <a:rPr lang="en-US" dirty="0"/>
            <a:t>C) Gradient Boosting (</a:t>
          </a:r>
          <a:r>
            <a:rPr lang="en-US" dirty="0" err="1"/>
            <a:t>XGBoost</a:t>
          </a:r>
          <a:r>
            <a:rPr lang="en-US" dirty="0"/>
            <a:t>): For enhanced predictive performance and feature importance ranking.</a:t>
          </a:r>
        </a:p>
      </dgm:t>
      <dgm:extLst>
        <a:ext uri="{E40237B7-FDA0-4F09-8148-C483321AD2D9}">
          <dgm14:cNvPr xmlns:dgm14="http://schemas.microsoft.com/office/drawing/2010/diagram" id="0" name="" descr="Staggered process showing 3 tasks arranged one below the other and two downward pointing arrows are used to indicate progression from first task to second task and second task to third task."/>
        </a:ext>
      </dgm:extLst>
    </dgm:pt>
    <dgm:pt modelId="{7D1B29D7-21DD-436A-8F7C-E87DE53C1431}" type="parTrans" cxnId="{011A9761-E983-4C7D-AB1D-2038261D8FF8}">
      <dgm:prSet/>
      <dgm:spPr/>
      <dgm:t>
        <a:bodyPr/>
        <a:lstStyle/>
        <a:p>
          <a:endParaRPr lang="en-US"/>
        </a:p>
      </dgm:t>
    </dgm:pt>
    <dgm:pt modelId="{46037378-034A-4662-877A-B53E1DA069A3}" type="sibTrans" cxnId="{011A9761-E983-4C7D-AB1D-2038261D8FF8}">
      <dgm:prSet/>
      <dgm:spPr/>
      <dgm:t>
        <a:bodyPr/>
        <a:lstStyle/>
        <a:p>
          <a:endParaRPr lang="en-US"/>
        </a:p>
      </dgm:t>
    </dgm:pt>
    <dgm:pt modelId="{1D84D8B6-AB32-4491-B5D2-EFE3D7668B88}" type="pres">
      <dgm:prSet presAssocID="{CD7942A0-B7D2-4B14-8FEA-55FC702F5BE7}" presName="outerComposite" presStyleCnt="0">
        <dgm:presLayoutVars>
          <dgm:chMax val="5"/>
          <dgm:dir/>
          <dgm:resizeHandles val="exact"/>
        </dgm:presLayoutVars>
      </dgm:prSet>
      <dgm:spPr/>
    </dgm:pt>
    <dgm:pt modelId="{3E0E8213-E460-4EB7-9A92-C2B1CC553F0D}" type="pres">
      <dgm:prSet presAssocID="{CD7942A0-B7D2-4B14-8FEA-55FC702F5BE7}" presName="dummyMaxCanvas" presStyleCnt="0">
        <dgm:presLayoutVars/>
      </dgm:prSet>
      <dgm:spPr/>
    </dgm:pt>
    <dgm:pt modelId="{124EF20B-D98C-45B2-BB13-7B93B5373CEB}" type="pres">
      <dgm:prSet presAssocID="{CD7942A0-B7D2-4B14-8FEA-55FC702F5BE7}" presName="ThreeNodes_1" presStyleLbl="node1" presStyleIdx="0" presStyleCnt="3" custScaleX="103176" custScaleY="104764" custLinFactNeighborX="-11913" custLinFactNeighborY="-10185">
        <dgm:presLayoutVars>
          <dgm:bulletEnabled val="1"/>
        </dgm:presLayoutVars>
      </dgm:prSet>
      <dgm:spPr/>
    </dgm:pt>
    <dgm:pt modelId="{CA544AF7-F7B2-4CA5-9251-B4CDB8D06634}" type="pres">
      <dgm:prSet presAssocID="{CD7942A0-B7D2-4B14-8FEA-55FC702F5BE7}" presName="ThreeNodes_2" presStyleLbl="node1" presStyleIdx="1" presStyleCnt="3">
        <dgm:presLayoutVars>
          <dgm:bulletEnabled val="1"/>
        </dgm:presLayoutVars>
      </dgm:prSet>
      <dgm:spPr/>
    </dgm:pt>
    <dgm:pt modelId="{2AE92D3F-F0FA-45DD-BB60-4C6FBC6BC016}" type="pres">
      <dgm:prSet presAssocID="{CD7942A0-B7D2-4B14-8FEA-55FC702F5BE7}" presName="ThreeNodes_3" presStyleLbl="node1" presStyleIdx="2" presStyleCnt="3">
        <dgm:presLayoutVars>
          <dgm:bulletEnabled val="1"/>
        </dgm:presLayoutVars>
      </dgm:prSet>
      <dgm:spPr/>
    </dgm:pt>
    <dgm:pt modelId="{9CA877D8-99F8-40A0-89E9-59A61C9A70F4}" type="pres">
      <dgm:prSet presAssocID="{CD7942A0-B7D2-4B14-8FEA-55FC702F5BE7}" presName="ThreeConn_1-2" presStyleLbl="fgAccFollowNode1" presStyleIdx="0" presStyleCnt="2">
        <dgm:presLayoutVars>
          <dgm:bulletEnabled val="1"/>
        </dgm:presLayoutVars>
      </dgm:prSet>
      <dgm:spPr/>
    </dgm:pt>
    <dgm:pt modelId="{62643EF2-016C-41F1-8CBC-398422A85727}" type="pres">
      <dgm:prSet presAssocID="{CD7942A0-B7D2-4B14-8FEA-55FC702F5BE7}" presName="ThreeConn_2-3" presStyleLbl="fgAccFollowNode1" presStyleIdx="1" presStyleCnt="2">
        <dgm:presLayoutVars>
          <dgm:bulletEnabled val="1"/>
        </dgm:presLayoutVars>
      </dgm:prSet>
      <dgm:spPr/>
    </dgm:pt>
    <dgm:pt modelId="{7A2F6994-DA87-4497-BFC7-DD9D6EC5315F}" type="pres">
      <dgm:prSet presAssocID="{CD7942A0-B7D2-4B14-8FEA-55FC702F5BE7}" presName="ThreeNodes_1_text" presStyleLbl="node1" presStyleIdx="2" presStyleCnt="3">
        <dgm:presLayoutVars>
          <dgm:bulletEnabled val="1"/>
        </dgm:presLayoutVars>
      </dgm:prSet>
      <dgm:spPr/>
    </dgm:pt>
    <dgm:pt modelId="{916C48CB-E452-4B79-A9B9-4C9A90B47960}" type="pres">
      <dgm:prSet presAssocID="{CD7942A0-B7D2-4B14-8FEA-55FC702F5BE7}" presName="ThreeNodes_2_text" presStyleLbl="node1" presStyleIdx="2" presStyleCnt="3">
        <dgm:presLayoutVars>
          <dgm:bulletEnabled val="1"/>
        </dgm:presLayoutVars>
      </dgm:prSet>
      <dgm:spPr/>
    </dgm:pt>
    <dgm:pt modelId="{A31D264E-E285-4E5C-8EB7-762CD501BE72}" type="pres">
      <dgm:prSet presAssocID="{CD7942A0-B7D2-4B14-8FEA-55FC702F5BE7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A89A138-BC1A-490F-935E-2EC3F74E8E18}" type="presOf" srcId="{7133ECF5-4190-4604-AA2F-03C9A0A9210F}" destId="{2AE92D3F-F0FA-45DD-BB60-4C6FBC6BC016}" srcOrd="0" destOrd="0" presId="urn:microsoft.com/office/officeart/2005/8/layout/vProcess5"/>
    <dgm:cxn modelId="{011A9761-E983-4C7D-AB1D-2038261D8FF8}" srcId="{CD7942A0-B7D2-4B14-8FEA-55FC702F5BE7}" destId="{7133ECF5-4190-4604-AA2F-03C9A0A9210F}" srcOrd="2" destOrd="0" parTransId="{7D1B29D7-21DD-436A-8F7C-E87DE53C1431}" sibTransId="{46037378-034A-4662-877A-B53E1DA069A3}"/>
    <dgm:cxn modelId="{8A063A46-8F8D-405A-B2D6-6495FA638F46}" type="presOf" srcId="{8EC937D8-BD76-4A12-A3E5-900D5C1E2E05}" destId="{CA544AF7-F7B2-4CA5-9251-B4CDB8D06634}" srcOrd="0" destOrd="0" presId="urn:microsoft.com/office/officeart/2005/8/layout/vProcess5"/>
    <dgm:cxn modelId="{A071614A-8A85-47B2-A113-0652CAB9B428}" type="presOf" srcId="{095A5E99-E976-4550-8F80-53CC813F2F5A}" destId="{124EF20B-D98C-45B2-BB13-7B93B5373CEB}" srcOrd="0" destOrd="0" presId="urn:microsoft.com/office/officeart/2005/8/layout/vProcess5"/>
    <dgm:cxn modelId="{43DC8383-AEE5-490C-A8E5-1F216F2B8FE6}" srcId="{CD7942A0-B7D2-4B14-8FEA-55FC702F5BE7}" destId="{8EC937D8-BD76-4A12-A3E5-900D5C1E2E05}" srcOrd="1" destOrd="0" parTransId="{8265EE85-9851-494E-A6D3-1CDACE947DF3}" sibTransId="{B3EFD4A5-9FA1-4ABE-B722-05162509509B}"/>
    <dgm:cxn modelId="{03E7038C-2CC0-496B-88A0-60396CDC31E4}" type="presOf" srcId="{7133ECF5-4190-4604-AA2F-03C9A0A9210F}" destId="{A31D264E-E285-4E5C-8EB7-762CD501BE72}" srcOrd="1" destOrd="0" presId="urn:microsoft.com/office/officeart/2005/8/layout/vProcess5"/>
    <dgm:cxn modelId="{C2D0E194-BD14-4AD2-9E3A-CE984C34B6CD}" type="presOf" srcId="{CD7942A0-B7D2-4B14-8FEA-55FC702F5BE7}" destId="{1D84D8B6-AB32-4491-B5D2-EFE3D7668B88}" srcOrd="0" destOrd="0" presId="urn:microsoft.com/office/officeart/2005/8/layout/vProcess5"/>
    <dgm:cxn modelId="{BB374C9D-646D-46E6-89B4-117F0E21BA34}" type="presOf" srcId="{8EC937D8-BD76-4A12-A3E5-900D5C1E2E05}" destId="{916C48CB-E452-4B79-A9B9-4C9A90B47960}" srcOrd="1" destOrd="0" presId="urn:microsoft.com/office/officeart/2005/8/layout/vProcess5"/>
    <dgm:cxn modelId="{12FC7FDE-4033-4970-A683-61DE6FA84E89}" type="presOf" srcId="{8877691F-1B60-4485-9174-DDEC7EE68B70}" destId="{9CA877D8-99F8-40A0-89E9-59A61C9A70F4}" srcOrd="0" destOrd="0" presId="urn:microsoft.com/office/officeart/2005/8/layout/vProcess5"/>
    <dgm:cxn modelId="{D1A4D8E6-F04E-4AB1-8D0C-63DC7AB1E81F}" srcId="{CD7942A0-B7D2-4B14-8FEA-55FC702F5BE7}" destId="{095A5E99-E976-4550-8F80-53CC813F2F5A}" srcOrd="0" destOrd="0" parTransId="{03339A0D-5DC0-4B29-8353-C5AEBFD4DE86}" sibTransId="{8877691F-1B60-4485-9174-DDEC7EE68B70}"/>
    <dgm:cxn modelId="{7C007CEB-6418-4EA7-9CB6-5B93D0C655E6}" type="presOf" srcId="{095A5E99-E976-4550-8F80-53CC813F2F5A}" destId="{7A2F6994-DA87-4497-BFC7-DD9D6EC5315F}" srcOrd="1" destOrd="0" presId="urn:microsoft.com/office/officeart/2005/8/layout/vProcess5"/>
    <dgm:cxn modelId="{6CF7D6F9-A5F2-48E3-AF5C-A2074559AE21}" type="presOf" srcId="{B3EFD4A5-9FA1-4ABE-B722-05162509509B}" destId="{62643EF2-016C-41F1-8CBC-398422A85727}" srcOrd="0" destOrd="0" presId="urn:microsoft.com/office/officeart/2005/8/layout/vProcess5"/>
    <dgm:cxn modelId="{768DB908-A4BF-48A6-A740-5DD0CBAFBB11}" type="presParOf" srcId="{1D84D8B6-AB32-4491-B5D2-EFE3D7668B88}" destId="{3E0E8213-E460-4EB7-9A92-C2B1CC553F0D}" srcOrd="0" destOrd="0" presId="urn:microsoft.com/office/officeart/2005/8/layout/vProcess5"/>
    <dgm:cxn modelId="{A8B17D3B-E670-4FE0-A845-244C702B8151}" type="presParOf" srcId="{1D84D8B6-AB32-4491-B5D2-EFE3D7668B88}" destId="{124EF20B-D98C-45B2-BB13-7B93B5373CEB}" srcOrd="1" destOrd="0" presId="urn:microsoft.com/office/officeart/2005/8/layout/vProcess5"/>
    <dgm:cxn modelId="{1E8E2D8B-A980-4080-A16E-1F74528DE4D0}" type="presParOf" srcId="{1D84D8B6-AB32-4491-B5D2-EFE3D7668B88}" destId="{CA544AF7-F7B2-4CA5-9251-B4CDB8D06634}" srcOrd="2" destOrd="0" presId="urn:microsoft.com/office/officeart/2005/8/layout/vProcess5"/>
    <dgm:cxn modelId="{7992440C-9F36-432D-90EE-E2A708CEB38B}" type="presParOf" srcId="{1D84D8B6-AB32-4491-B5D2-EFE3D7668B88}" destId="{2AE92D3F-F0FA-45DD-BB60-4C6FBC6BC016}" srcOrd="3" destOrd="0" presId="urn:microsoft.com/office/officeart/2005/8/layout/vProcess5"/>
    <dgm:cxn modelId="{DBE883B8-7D13-43BA-A456-8DBB93D30C93}" type="presParOf" srcId="{1D84D8B6-AB32-4491-B5D2-EFE3D7668B88}" destId="{9CA877D8-99F8-40A0-89E9-59A61C9A70F4}" srcOrd="4" destOrd="0" presId="urn:microsoft.com/office/officeart/2005/8/layout/vProcess5"/>
    <dgm:cxn modelId="{A3B9E6ED-FFD0-430E-B609-EBE8E75E7C44}" type="presParOf" srcId="{1D84D8B6-AB32-4491-B5D2-EFE3D7668B88}" destId="{62643EF2-016C-41F1-8CBC-398422A85727}" srcOrd="5" destOrd="0" presId="urn:microsoft.com/office/officeart/2005/8/layout/vProcess5"/>
    <dgm:cxn modelId="{278FE748-9C54-4E36-9203-E948DB63C99A}" type="presParOf" srcId="{1D84D8B6-AB32-4491-B5D2-EFE3D7668B88}" destId="{7A2F6994-DA87-4497-BFC7-DD9D6EC5315F}" srcOrd="6" destOrd="0" presId="urn:microsoft.com/office/officeart/2005/8/layout/vProcess5"/>
    <dgm:cxn modelId="{E81279B5-23BF-4F73-A353-8831FC04E9BC}" type="presParOf" srcId="{1D84D8B6-AB32-4491-B5D2-EFE3D7668B88}" destId="{916C48CB-E452-4B79-A9B9-4C9A90B47960}" srcOrd="7" destOrd="0" presId="urn:microsoft.com/office/officeart/2005/8/layout/vProcess5"/>
    <dgm:cxn modelId="{16289EC3-0C51-4B32-B6CC-FE8F7F6F6C76}" type="presParOf" srcId="{1D84D8B6-AB32-4491-B5D2-EFE3D7668B88}" destId="{A31D264E-E285-4E5C-8EB7-762CD501BE7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4EF20B-D98C-45B2-BB13-7B93B5373CEB}">
      <dsp:nvSpPr>
        <dsp:cNvPr id="0" name=""/>
        <dsp:cNvSpPr/>
      </dsp:nvSpPr>
      <dsp:spPr>
        <a:xfrm>
          <a:off x="-55027" y="-17697"/>
          <a:ext cx="7150499" cy="155668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703000"/>
            </a:gs>
            <a:gs pos="50000">
              <a:srgbClr val="A44A00"/>
            </a:gs>
            <a:gs pos="70000">
              <a:srgbClr val="BC5500"/>
            </a:gs>
            <a:gs pos="100000">
              <a:srgbClr val="F26D00"/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A) Linear Regression: Tested for baseline interpretability.</a:t>
          </a:r>
        </a:p>
      </dsp:txBody>
      <dsp:txXfrm>
        <a:off x="-9433" y="27897"/>
        <a:ext cx="5494790" cy="1465500"/>
      </dsp:txXfrm>
    </dsp:sp>
    <dsp:sp modelId="{CA544AF7-F7B2-4CA5-9251-B4CDB8D06634}">
      <dsp:nvSpPr>
        <dsp:cNvPr id="0" name=""/>
        <dsp:cNvSpPr/>
      </dsp:nvSpPr>
      <dsp:spPr>
        <a:xfrm>
          <a:off x="666532" y="1751247"/>
          <a:ext cx="6930390" cy="14859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B) Random Forest: Leveraged for feature importance and non-linear relationships.</a:t>
          </a:r>
        </a:p>
      </dsp:txBody>
      <dsp:txXfrm>
        <a:off x="710053" y="1794768"/>
        <a:ext cx="5266008" cy="1398858"/>
      </dsp:txXfrm>
    </dsp:sp>
    <dsp:sp modelId="{2AE92D3F-F0FA-45DD-BB60-4C6FBC6BC016}">
      <dsp:nvSpPr>
        <dsp:cNvPr id="0" name=""/>
        <dsp:cNvSpPr/>
      </dsp:nvSpPr>
      <dsp:spPr>
        <a:xfrm>
          <a:off x="1278037" y="3484797"/>
          <a:ext cx="6930390" cy="148590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394404"/>
            </a:gs>
            <a:gs pos="50000">
              <a:srgbClr val="5F6F0F"/>
            </a:gs>
            <a:gs pos="70000">
              <a:srgbClr val="65741A"/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C) Gradient Boosting (</a:t>
          </a:r>
          <a:r>
            <a:rPr lang="en-US" sz="2700" kern="1200" dirty="0" err="1"/>
            <a:t>XGBoost</a:t>
          </a:r>
          <a:r>
            <a:rPr lang="en-US" sz="2700" kern="1200" dirty="0"/>
            <a:t>): For enhanced predictive performance and feature importance ranking.</a:t>
          </a:r>
        </a:p>
      </dsp:txBody>
      <dsp:txXfrm>
        <a:off x="1321558" y="3528318"/>
        <a:ext cx="5266008" cy="1398858"/>
      </dsp:txXfrm>
    </dsp:sp>
    <dsp:sp modelId="{9CA877D8-99F8-40A0-89E9-59A61C9A70F4}">
      <dsp:nvSpPr>
        <dsp:cNvPr id="0" name=""/>
        <dsp:cNvSpPr/>
      </dsp:nvSpPr>
      <dsp:spPr>
        <a:xfrm>
          <a:off x="6019582" y="1144504"/>
          <a:ext cx="965835" cy="96583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236895" y="1144504"/>
        <a:ext cx="531209" cy="726791"/>
      </dsp:txXfrm>
    </dsp:sp>
    <dsp:sp modelId="{62643EF2-016C-41F1-8CBC-398422A85727}">
      <dsp:nvSpPr>
        <dsp:cNvPr id="0" name=""/>
        <dsp:cNvSpPr/>
      </dsp:nvSpPr>
      <dsp:spPr>
        <a:xfrm>
          <a:off x="6631087" y="2868148"/>
          <a:ext cx="965835" cy="96583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848400" y="2868148"/>
        <a:ext cx="531209" cy="726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3/5/2025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3/5/2025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29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3/5/2025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3/5/2025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3/5/2025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3/5/2025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3/5/2025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3/5/2025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3/5/2025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3/5/2025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3/5/2025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3/5/2025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3/5/2025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en-US"/>
              <a:pPr/>
              <a:t>3/5/2025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ggle.com/datasets/kumarajarshi/life-expectancy-who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1066800"/>
            <a:ext cx="9774666" cy="1991768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An Analysis Of Factors Associated With Child Mortality Rates.</a:t>
            </a:r>
          </a:p>
        </p:txBody>
      </p:sp>
      <p:sp>
        <p:nvSpPr>
          <p:cNvPr id="5" name="Subtitle 4"/>
          <p:cNvSpPr>
            <a:spLocks noGrp="1"/>
          </p:cNvSpPr>
          <p:nvPr>
            <p:ph type="body" idx="1"/>
          </p:nvPr>
        </p:nvSpPr>
        <p:spPr>
          <a:xfrm>
            <a:off x="760412" y="5334000"/>
            <a:ext cx="3048000" cy="68580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600" dirty="0">
                <a:latin typeface="Gabriola" panose="04040605051002020D02" pitchFamily="82" charset="0"/>
              </a:rPr>
              <a:t>By Lea </a:t>
            </a:r>
            <a:r>
              <a:rPr lang="en-US" sz="3600" dirty="0" err="1">
                <a:latin typeface="Gabriola" panose="04040605051002020D02" pitchFamily="82" charset="0"/>
              </a:rPr>
              <a:t>asopjio</a:t>
            </a:r>
            <a:endParaRPr lang="en-US" sz="36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6212" y="228600"/>
            <a:ext cx="8938472" cy="783136"/>
          </a:xfrm>
        </p:spPr>
        <p:txBody>
          <a:bodyPr>
            <a:normAutofit fontScale="90000"/>
          </a:bodyPr>
          <a:lstStyle/>
          <a:p>
            <a:pPr lvl="0"/>
            <a:r>
              <a:rPr lang="en-US" u="sng" dirty="0"/>
              <a:t>3. Model &amp; Metrics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84130CE-AB09-4B24-AE1F-5EF4778759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74812" y="1567053"/>
            <a:ext cx="9601200" cy="4333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/>
              <a:t>Random Forest</a:t>
            </a:r>
            <a:r>
              <a:rPr lang="en-US" sz="2000" dirty="0"/>
              <a:t>:</a:t>
            </a: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b="1" cap="none" dirty="0">
                <a:latin typeface="Arial" panose="020B0604020202020204" pitchFamily="34" charset="0"/>
              </a:rPr>
              <a:t>Overview</a:t>
            </a:r>
            <a:r>
              <a:rPr lang="en-US" altLang="en-US" sz="2000" b="1" cap="none" dirty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  <a:endParaRPr lang="en-US" altLang="en-US" sz="2000" cap="none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57200" lvl="1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A non-linear ensemble method that combines multiple decision trees for more robust predictions.</a:t>
            </a:r>
          </a:p>
          <a:p>
            <a:pPr marL="457200" lvl="1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Captures interactions between features and reduces overfitting through bagging.</a:t>
            </a: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b="1" cap="none" dirty="0">
                <a:latin typeface="Arial" panose="020B0604020202020204" pitchFamily="34" charset="0"/>
              </a:rPr>
              <a:t>Performance Metrics:</a:t>
            </a:r>
            <a:endParaRPr lang="en-US" sz="2000" dirty="0"/>
          </a:p>
          <a:p>
            <a:pPr lvl="1"/>
            <a:r>
              <a:rPr lang="en-US" sz="2000" dirty="0"/>
              <a:t>MSE (Under-Five Deaths): 8028.42 | R²: 0.7710.</a:t>
            </a:r>
          </a:p>
          <a:p>
            <a:pPr lvl="1"/>
            <a:r>
              <a:rPr lang="en-US" sz="2000" dirty="0"/>
              <a:t>MSE (Infant Deaths): 4672.47 | R²: 0.7598.</a:t>
            </a: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b="1" cap="none" dirty="0">
                <a:latin typeface="Arial" panose="020B0604020202020204" pitchFamily="34" charset="0"/>
              </a:rPr>
              <a:t>Key Insights:</a:t>
            </a:r>
            <a:endParaRPr lang="en-US" altLang="en-US" sz="2000" cap="none" dirty="0">
              <a:latin typeface="Arial" panose="020B0604020202020204" pitchFamily="34" charset="0"/>
            </a:endParaRPr>
          </a:p>
          <a:p>
            <a:pPr marL="457200" lvl="1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Highlighted key features such as HIV/AIDS, Total Expenditure, and BMI as critical predictors.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83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</p:spPr>
        <p:txBody>
          <a:bodyPr anchor="b">
            <a:normAutofit/>
          </a:bodyPr>
          <a:lstStyle/>
          <a:p>
            <a:r>
              <a:rPr lang="en-US" b="1" u="sng" dirty="0"/>
              <a:t>Key Features Importance from Random Forest </a:t>
            </a:r>
            <a:br>
              <a:rPr lang="en-US" u="sng" dirty="0"/>
            </a:br>
            <a:endParaRPr lang="en-US" u="sng" dirty="0"/>
          </a:p>
        </p:txBody>
      </p:sp>
      <p:pic>
        <p:nvPicPr>
          <p:cNvPr id="3" name="Picture 2" descr="A graph showing different colored bars&#10;&#10;Description automatically generated">
            <a:extLst>
              <a:ext uri="{FF2B5EF4-FFF2-40B4-BE49-F238E27FC236}">
                <a16:creationId xmlns:a16="http://schemas.microsoft.com/office/drawing/2014/main" id="{F937ABF0-E72B-461E-9393-9202CA52D1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883" y="1342088"/>
            <a:ext cx="5078677" cy="3915711"/>
          </a:xfrm>
          <a:prstGeom prst="rect">
            <a:avLst/>
          </a:prstGeom>
          <a:noFill/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BEB6F1C-AEC8-4037-821C-43CC6D0C84E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813" y="1342088"/>
            <a:ext cx="5078412" cy="3915711"/>
          </a:xfrm>
        </p:spPr>
      </p:pic>
    </p:spTree>
    <p:extLst>
      <p:ext uri="{BB962C8B-B14F-4D97-AF65-F5344CB8AC3E}">
        <p14:creationId xmlns:p14="http://schemas.microsoft.com/office/powerpoint/2010/main" val="267203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DE254F8-FBA4-449D-9012-BC4278178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012" y="918535"/>
            <a:ext cx="4292812" cy="2438400"/>
          </a:xfrm>
        </p:spPr>
        <p:txBody>
          <a:bodyPr anchor="b">
            <a:normAutofit/>
          </a:bodyPr>
          <a:lstStyle/>
          <a:p>
            <a:pPr algn="ctr"/>
            <a:r>
              <a:rPr lang="en-US" b="1" u="sng" dirty="0"/>
              <a:t>CONCLUSION:</a:t>
            </a:r>
            <a:br>
              <a:rPr lang="en-US" b="1" u="sng" dirty="0"/>
            </a:br>
            <a:r>
              <a:rPr lang="en-US" b="1" u="sng" dirty="0"/>
              <a:t> </a:t>
            </a:r>
            <a:br>
              <a:rPr lang="en-US" b="1" u="sng" dirty="0"/>
            </a:br>
            <a:r>
              <a:rPr lang="en-US" b="1" u="sng" dirty="0"/>
              <a:t>Key Insights from Visuals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7005758-4ECD-5438-7F8B-99BF3E5C0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1800" b="1" dirty="0"/>
              <a:t> Under-five deaths and Infant Deaths have the same top features. These features are the factors that are mostly associated with the rate of under-five deaths and infant deaths in those countries.</a:t>
            </a:r>
          </a:p>
          <a:p>
            <a:pPr lvl="0" algn="just"/>
            <a:r>
              <a:rPr lang="en-US" sz="1800" b="1" dirty="0"/>
              <a:t>BMI</a:t>
            </a:r>
            <a:r>
              <a:rPr lang="en-US" sz="1800" dirty="0"/>
              <a:t> consistently emerges as the most critical factor for both under-five and infant mortality. This suggests a strong link between </a:t>
            </a:r>
            <a:r>
              <a:rPr lang="en-US" sz="1800" b="1" dirty="0"/>
              <a:t>population nutrition and child mortality rates</a:t>
            </a:r>
            <a:r>
              <a:rPr lang="en-US" sz="1800" dirty="0"/>
              <a:t>.</a:t>
            </a:r>
          </a:p>
          <a:p>
            <a:pPr lvl="0" algn="just"/>
            <a:r>
              <a:rPr lang="en-US" sz="1800" b="1" dirty="0"/>
              <a:t>Total Healthcare Expenditure</a:t>
            </a:r>
            <a:r>
              <a:rPr lang="en-US" sz="1800" dirty="0"/>
              <a:t> is the second most important feature, highlighting the need for robust investment in public health systems to reduce child mortality.</a:t>
            </a:r>
          </a:p>
          <a:p>
            <a:pPr lvl="0" algn="just"/>
            <a:r>
              <a:rPr lang="en-US" sz="1800" b="1" dirty="0"/>
              <a:t>Vaccination (Hepatitis B)</a:t>
            </a:r>
            <a:r>
              <a:rPr lang="en-US" sz="1800" dirty="0"/>
              <a:t> and </a:t>
            </a:r>
            <a:r>
              <a:rPr lang="en-US" sz="1800" b="1" dirty="0"/>
              <a:t>HIV/AIDS</a:t>
            </a:r>
            <a:r>
              <a:rPr lang="en-US" sz="1800" dirty="0"/>
              <a:t> emphasize the importance of disease prevention and management, particularly in developing nations.</a:t>
            </a:r>
          </a:p>
          <a:p>
            <a:pPr lvl="0" algn="just"/>
            <a:r>
              <a:rPr lang="en-US" sz="1800" b="1" dirty="0"/>
              <a:t>Alcohol Consumption</a:t>
            </a:r>
            <a:r>
              <a:rPr lang="en-US" sz="1800" dirty="0"/>
              <a:t> likely represents indirect societal or economic factors affecting child mortality.</a:t>
            </a:r>
          </a:p>
          <a:p>
            <a:pPr algn="just"/>
            <a:r>
              <a:rPr lang="en-US" sz="1800" dirty="0"/>
              <a:t>These insights should guide targeted health interventions like improving nutrition, increasing vaccination coverage, and boosting healthcare funding.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9039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41412" y="291596"/>
            <a:ext cx="10742929" cy="804669"/>
          </a:xfrm>
        </p:spPr>
        <p:txBody>
          <a:bodyPr anchor="b">
            <a:normAutofit/>
          </a:bodyPr>
          <a:lstStyle/>
          <a:p>
            <a:r>
              <a:rPr lang="en-US" b="1" u="sng" dirty="0"/>
              <a:t>4. Application, Limitations, and Ethical Considerations</a:t>
            </a:r>
            <a:endParaRPr lang="en-US" u="sng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3972E50-C2EC-65D2-2573-9D1072E8A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701797"/>
            <a:ext cx="10360501" cy="4462272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Applications:</a:t>
            </a:r>
          </a:p>
          <a:p>
            <a:pPr lvl="0"/>
            <a:r>
              <a:rPr lang="en-US" dirty="0"/>
              <a:t>Inform health campaigns focusing on vaccination and HIV/AIDS prevention.</a:t>
            </a:r>
          </a:p>
          <a:p>
            <a:pPr lvl="0"/>
            <a:r>
              <a:rPr lang="en-US" dirty="0"/>
              <a:t>Guide financial resource allocation towards impactful healthcare interventions.</a:t>
            </a:r>
          </a:p>
          <a:p>
            <a:r>
              <a:rPr lang="en-US" b="1" dirty="0">
                <a:solidFill>
                  <a:schemeClr val="accent1"/>
                </a:solidFill>
              </a:rPr>
              <a:t>Limitations:</a:t>
            </a:r>
          </a:p>
          <a:p>
            <a:pPr lvl="0"/>
            <a:r>
              <a:rPr lang="en-US" dirty="0"/>
              <a:t>Missing data imputation relies on assumptions that could introduce bias.</a:t>
            </a:r>
          </a:p>
          <a:p>
            <a:pPr lvl="0"/>
            <a:r>
              <a:rPr lang="en-US" dirty="0"/>
              <a:t>Limited temporal scope (2010-2015) restricts trend analysis.</a:t>
            </a:r>
          </a:p>
          <a:p>
            <a:r>
              <a:rPr lang="en-US" b="1" dirty="0">
                <a:solidFill>
                  <a:schemeClr val="accent1"/>
                </a:solidFill>
              </a:rPr>
              <a:t>Ethical Considerations:</a:t>
            </a:r>
          </a:p>
          <a:p>
            <a:pPr lvl="0"/>
            <a:r>
              <a:rPr lang="en-US" b="1" dirty="0"/>
              <a:t>Fairness: </a:t>
            </a:r>
            <a:r>
              <a:rPr lang="en-US" dirty="0"/>
              <a:t>Ensure predictions do not disadvantage resource-limited regions.</a:t>
            </a:r>
          </a:p>
          <a:p>
            <a:r>
              <a:rPr lang="en-US" b="1" dirty="0"/>
              <a:t>Bias</a:t>
            </a:r>
            <a:r>
              <a:rPr lang="en-US" dirty="0"/>
              <a:t>: Data from developing nations may be less reliable while developed countries may have more complete and </a:t>
            </a:r>
            <a:r>
              <a:rPr lang="en-US"/>
              <a:t>accurate data.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1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CB95221-B9AF-1542-77F0-58907661B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b="1" u="sng"/>
              <a:t>References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4D8254-8723-4315-B8F4-439C8AF2F1DC}"/>
              </a:ext>
            </a:extLst>
          </p:cNvPr>
          <p:cNvSpPr txBox="1"/>
          <p:nvPr/>
        </p:nvSpPr>
        <p:spPr>
          <a:xfrm>
            <a:off x="1625176" y="2616200"/>
            <a:ext cx="8735325" cy="17526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2800" cap="all" spc="200" dirty="0">
                <a:solidFill>
                  <a:schemeClr val="accent1"/>
                </a:solidFill>
              </a:rPr>
              <a:t>Dataset: https://www.kaggle.com/datasets/kumarajarshi/life-expectancy-who</a:t>
            </a:r>
          </a:p>
        </p:txBody>
      </p:sp>
    </p:spTree>
    <p:extLst>
      <p:ext uri="{BB962C8B-B14F-4D97-AF65-F5344CB8AC3E}">
        <p14:creationId xmlns:p14="http://schemas.microsoft.com/office/powerpoint/2010/main" val="140585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anchor="b">
            <a:normAutofit/>
          </a:bodyPr>
          <a:lstStyle/>
          <a:p>
            <a:r>
              <a:rPr lang="en-US" u="sng" dirty="0"/>
              <a:t>LEARNING QUESTION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300" b="1" dirty="0"/>
              <a:t>Question:</a:t>
            </a:r>
            <a:r>
              <a:rPr lang="en-US" sz="1300" dirty="0"/>
              <a:t> Which factors are most associated with under-five and infant deaths?</a:t>
            </a:r>
          </a:p>
          <a:p>
            <a:pPr>
              <a:spcAft>
                <a:spcPts val="600"/>
              </a:spcAft>
            </a:pPr>
            <a:endParaRPr lang="en-US" sz="1300" b="1" dirty="0"/>
          </a:p>
          <a:p>
            <a:pPr>
              <a:spcAft>
                <a:spcPts val="600"/>
              </a:spcAft>
            </a:pPr>
            <a:r>
              <a:rPr lang="en-US" sz="1300" b="1" dirty="0"/>
              <a:t>Importance:</a:t>
            </a:r>
            <a:endParaRPr lang="en-US" sz="1300" dirty="0"/>
          </a:p>
          <a:p>
            <a:pPr>
              <a:spcAft>
                <a:spcPts val="600"/>
              </a:spcAft>
            </a:pPr>
            <a:r>
              <a:rPr lang="en-US" sz="1300" dirty="0"/>
              <a:t>Understanding these factors helps identify areas for public health intervention.</a:t>
            </a:r>
          </a:p>
          <a:p>
            <a:pPr>
              <a:spcAft>
                <a:spcPts val="600"/>
              </a:spcAft>
            </a:pPr>
            <a:r>
              <a:rPr lang="en-US" sz="1300" dirty="0"/>
              <a:t>Insights can guide policymakers to allocate resources effectively to reduce child mortality rates.</a:t>
            </a:r>
          </a:p>
          <a:p>
            <a:pPr>
              <a:spcAft>
                <a:spcPts val="600"/>
              </a:spcAft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894736" y="152400"/>
            <a:ext cx="10360501" cy="889000"/>
          </a:xfrm>
        </p:spPr>
        <p:txBody>
          <a:bodyPr anchor="b">
            <a:normAutofit/>
          </a:bodyPr>
          <a:lstStyle/>
          <a:p>
            <a:r>
              <a:rPr lang="en-US" u="sng" dirty="0"/>
              <a:t>1. DATASET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DA0E5-B43A-4E5F-BC33-F26DD2C098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03412" y="1528726"/>
            <a:ext cx="9218929" cy="4465320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Source: </a:t>
            </a:r>
            <a:r>
              <a:rPr lang="en-US" sz="2000" dirty="0">
                <a:hlinkClick r:id="rId2"/>
              </a:rPr>
              <a:t>Kaggle</a:t>
            </a:r>
            <a:r>
              <a:rPr lang="en-US" sz="2000" dirty="0"/>
              <a:t> (information officially derive from WHO)</a:t>
            </a:r>
          </a:p>
          <a:p>
            <a:pPr algn="just"/>
            <a:r>
              <a:rPr lang="en-US" sz="2000" dirty="0"/>
              <a:t>Rows: 2,939 observations from multiple countries (2010-2015).</a:t>
            </a:r>
          </a:p>
          <a:p>
            <a:pPr algn="just"/>
            <a:r>
              <a:rPr lang="en-US" sz="2000" dirty="0"/>
              <a:t>Features: 22 columns encompassing health, socioeconomic, and demographic factors.</a:t>
            </a:r>
          </a:p>
          <a:p>
            <a:pPr algn="just"/>
            <a:r>
              <a:rPr lang="en-US" sz="2000" dirty="0"/>
              <a:t>Dependent Variables: Under-five deaths, infant deaths.</a:t>
            </a:r>
          </a:p>
          <a:p>
            <a:pPr algn="just"/>
            <a:r>
              <a:rPr lang="en-US" sz="2000" dirty="0"/>
              <a:t>Independent Variables: GDP, vaccination rates (Hepatitis B, Polio, Diphtheria), healthcare expenditure, BMI, alcohol consumption, HIV/AIDS, adult mortality, status and schooling.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54A55DD-F43F-4E4C-82FE-D31FFE9A6439}"/>
              </a:ext>
            </a:extLst>
          </p:cNvPr>
          <p:cNvSpPr txBox="1">
            <a:spLocks/>
          </p:cNvSpPr>
          <p:nvPr/>
        </p:nvSpPr>
        <p:spPr>
          <a:xfrm flipH="1">
            <a:off x="11847511" y="4453043"/>
            <a:ext cx="922946" cy="961228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1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F9FA499E-FECF-760B-2C3C-948A11ECD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393" y="253705"/>
            <a:ext cx="10360501" cy="812800"/>
          </a:xfrm>
        </p:spPr>
        <p:txBody>
          <a:bodyPr/>
          <a:lstStyle/>
          <a:p>
            <a:r>
              <a:rPr lang="en-US" u="sng" dirty="0"/>
              <a:t>2. ANALYSIS PROCESS: Data Wrangling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15356793-4188-5876-E8BB-8151440A3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8883" y="1828209"/>
            <a:ext cx="5082740" cy="812800"/>
          </a:xfrm>
        </p:spPr>
        <p:txBody>
          <a:bodyPr/>
          <a:lstStyle/>
          <a:p>
            <a:r>
              <a:rPr lang="en-US" b="1" dirty="0"/>
              <a:t>MAR Data</a:t>
            </a:r>
            <a:endParaRPr lang="en-US" dirty="0"/>
          </a:p>
          <a:p>
            <a:endParaRPr lang="en-US" dirty="0"/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542B046A-1781-E61F-BBD3-10A7654C4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3213" y="2413000"/>
            <a:ext cx="5714999" cy="3759200"/>
          </a:xfrm>
        </p:spPr>
        <p:txBody>
          <a:bodyPr/>
          <a:lstStyle/>
          <a:p>
            <a:pPr lvl="2" algn="just"/>
            <a:r>
              <a:rPr lang="en-US" b="1" dirty="0"/>
              <a:t>Large Extent (&gt;= 200 missing values):</a:t>
            </a:r>
            <a:r>
              <a:rPr lang="en-US" dirty="0"/>
              <a:t> Used Iterative Imputation (MICE) for columns such as Hepatitis B (553 missing values) and GDP (448 missing values).</a:t>
            </a:r>
          </a:p>
          <a:p>
            <a:pPr lvl="2" algn="just"/>
            <a:r>
              <a:rPr lang="en-US" b="1" dirty="0"/>
              <a:t>Moderate Extent (50 to 200 missing values):</a:t>
            </a:r>
            <a:r>
              <a:rPr lang="en-US" dirty="0"/>
              <a:t> Applied KNN Imputation for columns like Total Expenditure (226 missing values) and Schooling (163 missing values).</a:t>
            </a:r>
          </a:p>
          <a:p>
            <a:pPr lvl="2" algn="just"/>
            <a:r>
              <a:rPr lang="en-US" b="1" dirty="0"/>
              <a:t>Small Extent (&lt;= 50 missing values):</a:t>
            </a:r>
            <a:r>
              <a:rPr lang="en-US" dirty="0"/>
              <a:t> Used Mean Imputation for Polio (19 missing values) and Diphtheria (19 missing values), and Median Imputation for Adult Mortality (10 missing values).</a:t>
            </a:r>
          </a:p>
          <a:p>
            <a:endParaRPr lang="en-US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51ACA8E2-9936-FAD7-918A-56D3C9B942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508000"/>
          </a:xfrm>
        </p:spPr>
        <p:txBody>
          <a:bodyPr/>
          <a:lstStyle/>
          <a:p>
            <a:r>
              <a:rPr lang="en-US" b="1" dirty="0"/>
              <a:t>MNAR Data</a:t>
            </a:r>
            <a:endParaRPr lang="en-US" dirty="0"/>
          </a:p>
        </p:txBody>
      </p:sp>
      <p:sp>
        <p:nvSpPr>
          <p:cNvPr id="25" name="Content Placeholder 5">
            <a:extLst>
              <a:ext uri="{FF2B5EF4-FFF2-40B4-BE49-F238E27FC236}">
                <a16:creationId xmlns:a16="http://schemas.microsoft.com/office/drawing/2014/main" id="{F15116BB-01E9-E99C-441A-DB973D8161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89612" y="2413000"/>
            <a:ext cx="5789772" cy="3759200"/>
          </a:xfrm>
        </p:spPr>
        <p:txBody>
          <a:bodyPr/>
          <a:lstStyle/>
          <a:p>
            <a:pPr lvl="2" algn="just"/>
            <a:r>
              <a:rPr lang="en-US" b="1" dirty="0"/>
              <a:t>BMI (34 missing values):</a:t>
            </a:r>
            <a:r>
              <a:rPr lang="en-US" dirty="0"/>
              <a:t> Used Median Imputation to handle smaller missingness extent.</a:t>
            </a:r>
          </a:p>
          <a:p>
            <a:pPr lvl="2" algn="just"/>
            <a:r>
              <a:rPr lang="en-US" b="1" dirty="0"/>
              <a:t>Alcohol (194 missing values):</a:t>
            </a:r>
            <a:r>
              <a:rPr lang="en-US" dirty="0"/>
              <a:t> Predicted missing values using a Random Forest model trained on non-missing rows.</a:t>
            </a:r>
          </a:p>
          <a:p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539618-F21F-40F8-A77F-EA1F7E96DBE3}"/>
              </a:ext>
            </a:extLst>
          </p:cNvPr>
          <p:cNvCxnSpPr>
            <a:cxnSpLocks/>
          </p:cNvCxnSpPr>
          <p:nvPr/>
        </p:nvCxnSpPr>
        <p:spPr>
          <a:xfrm>
            <a:off x="6301623" y="1295400"/>
            <a:ext cx="0" cy="533400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ED58D51-7262-4198-968B-85158EE6D053}"/>
              </a:ext>
            </a:extLst>
          </p:cNvPr>
          <p:cNvCxnSpPr>
            <a:cxnSpLocks/>
          </p:cNvCxnSpPr>
          <p:nvPr/>
        </p:nvCxnSpPr>
        <p:spPr>
          <a:xfrm>
            <a:off x="989012" y="2286000"/>
            <a:ext cx="10515599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9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</p:spPr>
        <p:txBody>
          <a:bodyPr anchor="b">
            <a:normAutofit/>
          </a:bodyPr>
          <a:lstStyle/>
          <a:p>
            <a:r>
              <a:rPr lang="en-US" dirty="0"/>
              <a:t>2. ANALYSIS PROCESS: Data Exploration</a:t>
            </a:r>
          </a:p>
        </p:txBody>
      </p:sp>
      <p:pic>
        <p:nvPicPr>
          <p:cNvPr id="4" name="Content Placeholder 3" descr="A screenshot of a graph&#10;&#10;Description automatically generated">
            <a:extLst>
              <a:ext uri="{FF2B5EF4-FFF2-40B4-BE49-F238E27FC236}">
                <a16:creationId xmlns:a16="http://schemas.microsoft.com/office/drawing/2014/main" id="{32047011-4182-4183-A3AA-AF2AE836039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" r="2713"/>
          <a:stretch/>
        </p:blipFill>
        <p:spPr>
          <a:xfrm>
            <a:off x="1218883" y="1706880"/>
            <a:ext cx="5078677" cy="4465320"/>
          </a:xfrm>
          <a:noFill/>
        </p:spPr>
      </p:pic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6D112B9B-5DD1-2AD5-F183-86F34E858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Heatmap revealed multicollinearity among features.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Conducted VIF calculation to address multicollinearity. In my case, they all have 1 &lt; VIF &lt; 5: Moderate multicollinearity which are generally acceptable VIF scores.</a:t>
            </a:r>
          </a:p>
        </p:txBody>
      </p:sp>
    </p:spTree>
    <p:extLst>
      <p:ext uri="{BB962C8B-B14F-4D97-AF65-F5344CB8AC3E}">
        <p14:creationId xmlns:p14="http://schemas.microsoft.com/office/powerpoint/2010/main" val="120824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868363"/>
          </a:xfrm>
        </p:spPr>
        <p:txBody>
          <a:bodyPr/>
          <a:lstStyle/>
          <a:p>
            <a:r>
              <a:rPr lang="en-US" u="sng" dirty="0"/>
              <a:t>2. ANALYSIS PROCESS: Model Selection</a:t>
            </a:r>
          </a:p>
        </p:txBody>
      </p:sp>
      <p:graphicFrame>
        <p:nvGraphicFramePr>
          <p:cNvPr id="5" name="Content Placeholder 4" descr="Staggered process showing 3 tasks arranged one below the other and two downward pointing arrows are used to indicate progression from first task to second task and second task to third task.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47816605"/>
              </p:ext>
            </p:extLst>
          </p:nvPr>
        </p:nvGraphicFramePr>
        <p:xfrm>
          <a:off x="1979612" y="1524000"/>
          <a:ext cx="8153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31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2412" y="838200"/>
            <a:ext cx="8735325" cy="1162051"/>
          </a:xfrm>
        </p:spPr>
        <p:txBody>
          <a:bodyPr anchor="b">
            <a:normAutofit/>
          </a:bodyPr>
          <a:lstStyle/>
          <a:p>
            <a:pPr lvl="0"/>
            <a:r>
              <a:rPr lang="en-US" u="sng" dirty="0"/>
              <a:t>A) Linear Regression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84130CE-AB09-4B24-AE1F-5EF4778759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625176" y="2209800"/>
            <a:ext cx="8735325" cy="1752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effectLst/>
              </a:rPr>
              <a:t>Used as a baseline to test interpretability and understand linear relationships between predictors and targets.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effectLst/>
              </a:rPr>
              <a:t>Assumptions of linear regression were tested (linearity, normality of residuals, multicollinearity).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effectLst/>
              </a:rPr>
              <a:t>Performance was poor due to non-linear relationships, high variance in data, and outliers.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effectLst/>
              </a:rPr>
              <a:t>High MSE: The model’s predictions deviate significantly from the actual values.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sz="15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F42C4191-8590-4255-AB83-465019690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532291"/>
              </p:ext>
            </p:extLst>
          </p:nvPr>
        </p:nvGraphicFramePr>
        <p:xfrm>
          <a:off x="2118174" y="4495800"/>
          <a:ext cx="75438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>
                  <a:extLst>
                    <a:ext uri="{9D8B030D-6E8A-4147-A177-3AD203B41FA5}">
                      <a16:colId xmlns:a16="http://schemas.microsoft.com/office/drawing/2014/main" val="438339796"/>
                    </a:ext>
                  </a:extLst>
                </a:gridCol>
                <a:gridCol w="3771900">
                  <a:extLst>
                    <a:ext uri="{9D8B030D-6E8A-4147-A177-3AD203B41FA5}">
                      <a16:colId xmlns:a16="http://schemas.microsoft.com/office/drawing/2014/main" val="37110320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Under-Five Deaths (Log Transformed)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Infant Deaths (Log Transformed)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920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MSE -&gt; 35435.698525620406 </a:t>
                      </a:r>
                    </a:p>
                    <a:p>
                      <a:r>
                        <a:rPr lang="en-US" sz="1800" dirty="0"/>
                        <a:t>R^2 Score -&gt; -0.010583119539246733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MSE -&gt; 19689.880834650907</a:t>
                      </a:r>
                    </a:p>
                    <a:p>
                      <a:r>
                        <a:rPr lang="en-US" sz="1800" dirty="0"/>
                        <a:t>R^2 -&gt; -0.012259715372516578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066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97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94012" y="251600"/>
            <a:ext cx="6094729" cy="1117600"/>
          </a:xfrm>
        </p:spPr>
        <p:txBody>
          <a:bodyPr anchor="b">
            <a:normAutofit/>
          </a:bodyPr>
          <a:lstStyle/>
          <a:p>
            <a:pPr lvl="0"/>
            <a:r>
              <a:rPr lang="en-US" sz="5400" u="sng" dirty="0"/>
              <a:t>B) Random Forest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84130CE-AB09-4B24-AE1F-5EF4778759B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 bwMode="auto">
          <a:xfrm>
            <a:off x="1218883" y="1706880"/>
            <a:ext cx="5078677" cy="226128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895243" lvl="1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Selected for its ability to handle non-linear relationships and interactions between features.</a:t>
            </a:r>
          </a:p>
          <a:p>
            <a:pPr marL="895243" lvl="1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Provided feature importance rankings, which were useful for identifying the most influential factors.</a:t>
            </a:r>
          </a:p>
          <a:p>
            <a:pPr marL="895243" lvl="1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Delivered better performance than linear regression, particularly for datasets with complex patterns.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A50E0BF-2833-0782-D152-136A3A1D2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6412" y="4140178"/>
            <a:ext cx="5078677" cy="2466222"/>
          </a:xfrm>
        </p:spPr>
        <p:txBody>
          <a:bodyPr>
            <a:normAutofit/>
          </a:bodyPr>
          <a:lstStyle/>
          <a:p>
            <a:pPr algn="just"/>
            <a:r>
              <a:rPr lang="en-US" sz="1500" dirty="0"/>
              <a:t>Under-Five Deaths: MSE: 8028.42 (lower MSE compared to the Linear Regression model indicates better performance). R² Score: 0.77 (a reasonably strong R² score indicates that about 77% of the variance in under-five deaths is explained by the model).</a:t>
            </a:r>
          </a:p>
          <a:p>
            <a:pPr algn="just"/>
            <a:r>
              <a:rPr lang="en-US" sz="1500" dirty="0"/>
              <a:t>Infant Deaths: MSE: 4672.47 (again, much better compared to Linear Regression). R² Score: 0.76 (similarly, 76% of the variance in infant deaths is explained by the model).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272E3E-4FB7-4DCA-998B-0151F7C98183}"/>
              </a:ext>
            </a:extLst>
          </p:cNvPr>
          <p:cNvSpPr txBox="1"/>
          <p:nvPr/>
        </p:nvSpPr>
        <p:spPr>
          <a:xfrm>
            <a:off x="7058289" y="3444949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accent1"/>
                </a:solidFill>
              </a:rPr>
              <a:t>Compare with Linear Regression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86B71C-2B5B-462B-A8C8-2183BACDF656}"/>
              </a:ext>
            </a:extLst>
          </p:cNvPr>
          <p:cNvCxnSpPr>
            <a:cxnSpLocks/>
          </p:cNvCxnSpPr>
          <p:nvPr/>
        </p:nvCxnSpPr>
        <p:spPr>
          <a:xfrm>
            <a:off x="6475412" y="1447800"/>
            <a:ext cx="0" cy="525540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F9CD413-93BF-4942-8271-2C647FF0458C}"/>
              </a:ext>
            </a:extLst>
          </p:cNvPr>
          <p:cNvCxnSpPr>
            <a:cxnSpLocks/>
          </p:cNvCxnSpPr>
          <p:nvPr/>
        </p:nvCxnSpPr>
        <p:spPr>
          <a:xfrm>
            <a:off x="477001" y="6676619"/>
            <a:ext cx="5998411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7ECB8CB-52B0-4C4B-9BB2-9973F616F229}"/>
              </a:ext>
            </a:extLst>
          </p:cNvPr>
          <p:cNvCxnSpPr>
            <a:cxnSpLocks/>
          </p:cNvCxnSpPr>
          <p:nvPr/>
        </p:nvCxnSpPr>
        <p:spPr>
          <a:xfrm>
            <a:off x="6475412" y="3276600"/>
            <a:ext cx="5713413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18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2412" y="225425"/>
            <a:ext cx="9650836" cy="1212851"/>
          </a:xfrm>
        </p:spPr>
        <p:txBody>
          <a:bodyPr anchor="b">
            <a:normAutofit/>
          </a:bodyPr>
          <a:lstStyle/>
          <a:p>
            <a:pPr lvl="0"/>
            <a:r>
              <a:rPr lang="en-US" u="sng" dirty="0"/>
              <a:t>C) Gradient Boosting (</a:t>
            </a:r>
            <a:r>
              <a:rPr lang="en-US" u="sng" dirty="0" err="1"/>
              <a:t>XGBoost</a:t>
            </a:r>
            <a:r>
              <a:rPr lang="en-US" u="sng" dirty="0"/>
              <a:t>)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C6F5D6D-B731-492C-8DC7-6B508B4FF66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404437" y="1455997"/>
            <a:ext cx="8735325" cy="1752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n-US" sz="13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effectLst/>
              </a:rPr>
              <a:t>Chosen for its robust handling of non-linear relationships and incremental learning approach.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effectLst/>
              </a:rPr>
              <a:t>Hyperparameters such as learning rate and tree depth were optimized to enhance performance.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effectLst/>
              </a:rPr>
              <a:t>Slightly lower R² compared to Random Forest but highlighted similar key features, reinforcing consistency.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sz="13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5E4EA6F-1517-43E7-AF13-A7225996E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390016"/>
              </p:ext>
            </p:extLst>
          </p:nvPr>
        </p:nvGraphicFramePr>
        <p:xfrm>
          <a:off x="1903412" y="3672441"/>
          <a:ext cx="873532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7663">
                  <a:extLst>
                    <a:ext uri="{9D8B030D-6E8A-4147-A177-3AD203B41FA5}">
                      <a16:colId xmlns:a16="http://schemas.microsoft.com/office/drawing/2014/main" val="1918856814"/>
                    </a:ext>
                  </a:extLst>
                </a:gridCol>
                <a:gridCol w="4367663">
                  <a:extLst>
                    <a:ext uri="{9D8B030D-6E8A-4147-A177-3AD203B41FA5}">
                      <a16:colId xmlns:a16="http://schemas.microsoft.com/office/drawing/2014/main" val="3791082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Under-Five Deaths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Infant Deaths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676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MSE: 8942.94835138696 </a:t>
                      </a:r>
                    </a:p>
                    <a:p>
                      <a:r>
                        <a:rPr lang="en-US" sz="2000" dirty="0"/>
                        <a:t>R2 Score: 0.7449579655869147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MSE: 4667.296247483385 </a:t>
                      </a:r>
                    </a:p>
                    <a:p>
                      <a:r>
                        <a:rPr lang="en-US" sz="2000" dirty="0"/>
                        <a:t>R2 Score: 0.7600536026240248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653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63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C67BEE-D13F-4BD2-98A5-34D8A0977F68}">
  <ds:schemaRefs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1004</Words>
  <Application>Microsoft Office PowerPoint</Application>
  <PresentationFormat>Custom</PresentationFormat>
  <Paragraphs>91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Gabriola</vt:lpstr>
      <vt:lpstr>Tech 16x9</vt:lpstr>
      <vt:lpstr>An Analysis Of Factors Associated With Child Mortality Rates.</vt:lpstr>
      <vt:lpstr>LEARNING QUESTION</vt:lpstr>
      <vt:lpstr>1. DATASET OVERVIEW</vt:lpstr>
      <vt:lpstr>2. ANALYSIS PROCESS: Data Wrangling</vt:lpstr>
      <vt:lpstr>2. ANALYSIS PROCESS: Data Exploration</vt:lpstr>
      <vt:lpstr>2. ANALYSIS PROCESS: Model Selection</vt:lpstr>
      <vt:lpstr>A) Linear Regression</vt:lpstr>
      <vt:lpstr>B) Random Forest</vt:lpstr>
      <vt:lpstr>C) Gradient Boosting (XGBoost)</vt:lpstr>
      <vt:lpstr>3. Model &amp; Metrics</vt:lpstr>
      <vt:lpstr>Key Features Importance from Random Forest  </vt:lpstr>
      <vt:lpstr>CONCLUSION:   Key Insights from Visuals</vt:lpstr>
      <vt:lpstr>4. Application, Limitations, and Ethical Considerations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Analysis Of Factors Associated With Under-Five Deaths and Infant Deaths.</dc:title>
  <dc:creator>Lea</dc:creator>
  <cp:lastModifiedBy>Lea</cp:lastModifiedBy>
  <cp:revision>3</cp:revision>
  <dcterms:created xsi:type="dcterms:W3CDTF">2024-12-08T20:37:06Z</dcterms:created>
  <dcterms:modified xsi:type="dcterms:W3CDTF">2025-03-05T17:19:34Z</dcterms:modified>
</cp:coreProperties>
</file>